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4630400" cy="8229600"/>
  <p:notesSz cx="8229600" cy="14630400"/>
  <p:embeddedFontLst>
    <p:embeddedFont>
      <p:font typeface="Spline Sans"/>
      <p:regular r:id="rId24"/>
    </p:embeddedFont>
    <p:embeddedFont>
      <p:font typeface="Spline Sans"/>
      <p:regular r:id="rId25"/>
    </p:embeddedFont>
    <p:embeddedFont>
      <p:font typeface="Barlow"/>
      <p:regular r:id="rId26"/>
    </p:embeddedFont>
    <p:embeddedFont>
      <p:font typeface="Barlow"/>
      <p:regular r:id="rId27"/>
    </p:embeddedFont>
    <p:embeddedFont>
      <p:font typeface="Barlow"/>
      <p:regular r:id="rId28"/>
    </p:embeddedFont>
    <p:embeddedFont>
      <p:font typeface="Barlow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openxmlformats.org/officeDocument/2006/relationships/font" Target="fonts/font1.fntdata"/><Relationship Id="rId25" Type="http://schemas.openxmlformats.org/officeDocument/2006/relationships/font" Target="fonts/font2.fntdata"/><Relationship Id="rId26" Type="http://schemas.openxmlformats.org/officeDocument/2006/relationships/font" Target="fonts/font3.fntdata"/><Relationship Id="rId27" Type="http://schemas.openxmlformats.org/officeDocument/2006/relationships/font" Target="fonts/font4.fntdata"/><Relationship Id="rId28" Type="http://schemas.openxmlformats.org/officeDocument/2006/relationships/font" Target="fonts/font5.fntdata"/><Relationship Id="rId29" Type="http://schemas.openxmlformats.org/officeDocument/2006/relationships/font" Target="fonts/font6.fntdata"/></Relationships>
</file>

<file path=ppt/media/>
</file>

<file path=ppt/media/image-10-1.pn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media/image-1018-1.png>
</file>

<file path=ppt/media/image-1018-2.png>
</file>

<file path=ppt/media/image-13-1.png>
</file>

<file path=ppt/media/image-13-2.svg>
</file>

<file path=ppt/media/image-13-3.png>
</file>

<file path=ppt/media/image-13-4.svg>
</file>

<file path=ppt/media/image-13-5.png>
</file>

<file path=ppt/media/image-13-6.svg>
</file>

<file path=ppt/media/image-14-1.png>
</file>

<file path=ppt/media/image-14-2.svg>
</file>

<file path=ppt/media/image-14-3.png>
</file>

<file path=ppt/media/image-14-4.svg>
</file>

<file path=ppt/media/image-14-5.png>
</file>

<file path=ppt/media/image-14-6.svg>
</file>

<file path=ppt/media/image-15-1.png>
</file>

<file path=ppt/media/image-15-2.svg>
</file>

<file path=ppt/media/image-15-3.png>
</file>

<file path=ppt/media/image-15-4.svg>
</file>

<file path=ppt/media/image-15-5.png>
</file>

<file path=ppt/media/image-15-6.svg>
</file>

<file path=ppt/media/image-2-1.png>
</file>

<file path=ppt/media/image-2-2.png>
</file>

<file path=ppt/media/image-3-1.pn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4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8-1.png"/><Relationship Id="rId2" Type="http://schemas.openxmlformats.org/officeDocument/2006/relationships/image" Target="../media/image-1018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slideLayout" Target="../slideLayouts/slideLayout11.xml"/><Relationship Id="rId10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svg"/><Relationship Id="rId3" Type="http://schemas.openxmlformats.org/officeDocument/2006/relationships/image" Target="../media/image-13-3.png"/><Relationship Id="rId4" Type="http://schemas.openxmlformats.org/officeDocument/2006/relationships/image" Target="../media/image-13-4.svg"/><Relationship Id="rId5" Type="http://schemas.openxmlformats.org/officeDocument/2006/relationships/image" Target="../media/image-13-5.png"/><Relationship Id="rId6" Type="http://schemas.openxmlformats.org/officeDocument/2006/relationships/image" Target="../media/image-13-6.svg"/><Relationship Id="rId7" Type="http://schemas.openxmlformats.org/officeDocument/2006/relationships/slideLayout" Target="../slideLayouts/slideLayout14.xml"/><Relationship Id="rId8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svg"/><Relationship Id="rId3" Type="http://schemas.openxmlformats.org/officeDocument/2006/relationships/image" Target="../media/image-14-3.png"/><Relationship Id="rId4" Type="http://schemas.openxmlformats.org/officeDocument/2006/relationships/image" Target="../media/image-14-4.svg"/><Relationship Id="rId5" Type="http://schemas.openxmlformats.org/officeDocument/2006/relationships/image" Target="../media/image-14-5.png"/><Relationship Id="rId6" Type="http://schemas.openxmlformats.org/officeDocument/2006/relationships/image" Target="../media/image-14-6.svg"/><Relationship Id="rId7" Type="http://schemas.openxmlformats.org/officeDocument/2006/relationships/slideLayout" Target="../slideLayouts/slideLayout15.xml"/><Relationship Id="rId8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svg"/><Relationship Id="rId3" Type="http://schemas.openxmlformats.org/officeDocument/2006/relationships/image" Target="../media/image-15-3.png"/><Relationship Id="rId4" Type="http://schemas.openxmlformats.org/officeDocument/2006/relationships/image" Target="../media/image-15-4.svg"/><Relationship Id="rId5" Type="http://schemas.openxmlformats.org/officeDocument/2006/relationships/image" Target="../media/image-15-5.png"/><Relationship Id="rId6" Type="http://schemas.openxmlformats.org/officeDocument/2006/relationships/image" Target="../media/image-15-6.svg"/><Relationship Id="rId7" Type="http://schemas.openxmlformats.org/officeDocument/2006/relationships/slideLayout" Target="../slideLayouts/slideLayout16.xml"/><Relationship Id="rId8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zangdol1029/aplogpre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slideLayout" Target="../slideLayouts/slideLayout5.xml"/><Relationship Id="rId10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391727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5570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이상치 탐지 방법론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405539"/>
            <a:ext cx="6327696" cy="2175629"/>
          </a:xfrm>
          <a:prstGeom prst="roundRect">
            <a:avLst>
              <a:gd name="adj" fmla="val 6725"/>
            </a:avLst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864037" y="2375059"/>
            <a:ext cx="6327696" cy="121920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</p:sp>
      <p:sp>
        <p:nvSpPr>
          <p:cNvPr id="5" name="Shape 3"/>
          <p:cNvSpPr/>
          <p:nvPr/>
        </p:nvSpPr>
        <p:spPr>
          <a:xfrm>
            <a:off x="3657600" y="2035254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79771" y="2257425"/>
            <a:ext cx="296228" cy="29622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141333" y="3022759"/>
            <a:ext cx="338328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통계적 이상치 탐지 (Z-score)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141333" y="3513773"/>
            <a:ext cx="57731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기준선 통계 대비 3 표준편차 이상 벗어난 패턴 탐지. Z-score &gt; 3.0이면 이상치로 판단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7438549" y="2405539"/>
            <a:ext cx="6327815" cy="2175629"/>
          </a:xfrm>
          <a:prstGeom prst="roundRect">
            <a:avLst>
              <a:gd name="adj" fmla="val 6725"/>
            </a:avLst>
          </a:prstGeom>
          <a:solidFill>
            <a:srgbClr val="0A081B">
              <a:alpha val="75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7438549" y="2375059"/>
            <a:ext cx="6327815" cy="121920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10232112" y="2035254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54283" y="2257425"/>
            <a:ext cx="296228" cy="296228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715845" y="30227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에러 급증 탐지</a:t>
            </a:r>
            <a:endParaRPr lang="en-US" sz="2150" dirty="0"/>
          </a:p>
        </p:txBody>
      </p:sp>
      <p:sp>
        <p:nvSpPr>
          <p:cNvPr id="14" name="Text 10"/>
          <p:cNvSpPr/>
          <p:nvPr/>
        </p:nvSpPr>
        <p:spPr>
          <a:xfrm>
            <a:off x="7715845" y="3513773"/>
            <a:ext cx="57732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기준 에러율 대비 급격한 증가 감지. 기준 에러율의 5배 이상이면 이상으로 판단</a:t>
            </a:r>
            <a:endParaRPr lang="en-US" sz="1900" dirty="0"/>
          </a:p>
        </p:txBody>
      </p:sp>
      <p:sp>
        <p:nvSpPr>
          <p:cNvPr id="15" name="Shape 11"/>
          <p:cNvSpPr/>
          <p:nvPr/>
        </p:nvSpPr>
        <p:spPr>
          <a:xfrm>
            <a:off x="864037" y="5198269"/>
            <a:ext cx="6327696" cy="2175629"/>
          </a:xfrm>
          <a:prstGeom prst="roundRect">
            <a:avLst>
              <a:gd name="adj" fmla="val 6725"/>
            </a:avLst>
          </a:prstGeom>
          <a:solidFill>
            <a:srgbClr val="0A081B">
              <a:alpha val="75000"/>
            </a:srgbClr>
          </a:solidFill>
          <a:ln/>
        </p:spPr>
      </p:sp>
      <p:sp>
        <p:nvSpPr>
          <p:cNvPr id="16" name="Shape 12"/>
          <p:cNvSpPr/>
          <p:nvPr/>
        </p:nvSpPr>
        <p:spPr>
          <a:xfrm>
            <a:off x="864037" y="5167789"/>
            <a:ext cx="6327696" cy="121920"/>
          </a:xfrm>
          <a:prstGeom prst="roundRect">
            <a:avLst>
              <a:gd name="adj" fmla="val 303750"/>
            </a:avLst>
          </a:prstGeom>
          <a:solidFill>
            <a:srgbClr val="37A7E7"/>
          </a:solidFill>
          <a:ln/>
        </p:spPr>
      </p:sp>
      <p:sp>
        <p:nvSpPr>
          <p:cNvPr id="17" name="Shape 13"/>
          <p:cNvSpPr/>
          <p:nvPr/>
        </p:nvSpPr>
        <p:spPr>
          <a:xfrm>
            <a:off x="3657600" y="4827984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79771" y="5050155"/>
            <a:ext cx="296228" cy="296228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141333" y="581548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비정상 패턴 탐지</a:t>
            </a:r>
            <a:endParaRPr lang="en-US" sz="2150" dirty="0"/>
          </a:p>
        </p:txBody>
      </p:sp>
      <p:sp>
        <p:nvSpPr>
          <p:cNvPr id="20" name="Text 15"/>
          <p:cNvSpPr/>
          <p:nvPr/>
        </p:nvSpPr>
        <p:spPr>
          <a:xfrm>
            <a:off x="1141333" y="6306503"/>
            <a:ext cx="57731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에러 집중 패턴, 로그 빈도 이상, 새로운 예외 타입 등 3가지 패턴 탐지</a:t>
            </a:r>
            <a:endParaRPr lang="en-US" sz="1900" dirty="0"/>
          </a:p>
        </p:txBody>
      </p:sp>
      <p:sp>
        <p:nvSpPr>
          <p:cNvPr id="21" name="Shape 16"/>
          <p:cNvSpPr/>
          <p:nvPr/>
        </p:nvSpPr>
        <p:spPr>
          <a:xfrm>
            <a:off x="7438549" y="5198269"/>
            <a:ext cx="6327815" cy="2175629"/>
          </a:xfrm>
          <a:prstGeom prst="roundRect">
            <a:avLst>
              <a:gd name="adj" fmla="val 6725"/>
            </a:avLst>
          </a:prstGeom>
          <a:solidFill>
            <a:srgbClr val="0A081B">
              <a:alpha val="75000"/>
            </a:srgbClr>
          </a:solidFill>
          <a:ln/>
        </p:spPr>
      </p:sp>
      <p:sp>
        <p:nvSpPr>
          <p:cNvPr id="22" name="Shape 17"/>
          <p:cNvSpPr/>
          <p:nvPr/>
        </p:nvSpPr>
        <p:spPr>
          <a:xfrm>
            <a:off x="7438549" y="5167789"/>
            <a:ext cx="6327815" cy="121920"/>
          </a:xfrm>
          <a:prstGeom prst="roundRect">
            <a:avLst>
              <a:gd name="adj" fmla="val 303750"/>
            </a:avLst>
          </a:prstGeom>
          <a:solidFill>
            <a:srgbClr val="091231"/>
          </a:solidFill>
          <a:ln/>
        </p:spPr>
      </p:sp>
      <p:sp>
        <p:nvSpPr>
          <p:cNvPr id="23" name="Shape 18"/>
          <p:cNvSpPr/>
          <p:nvPr/>
        </p:nvSpPr>
        <p:spPr>
          <a:xfrm>
            <a:off x="10232112" y="4827984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</p:sp>
      <p:pic>
        <p:nvPicPr>
          <p:cNvPr id="24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454283" y="5050155"/>
            <a:ext cx="296228" cy="296228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7715845" y="581548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ML 기반 이상치 탐지</a:t>
            </a:r>
            <a:endParaRPr lang="en-US" sz="2150" dirty="0"/>
          </a:p>
        </p:txBody>
      </p:sp>
      <p:sp>
        <p:nvSpPr>
          <p:cNvPr id="26" name="Text 20"/>
          <p:cNvSpPr/>
          <p:nvPr/>
        </p:nvSpPr>
        <p:spPr>
          <a:xfrm>
            <a:off x="7715845" y="6306503"/>
            <a:ext cx="57732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Isolation Forest와 AutoEncoder를 활용한 머신러닝 기반 탐지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4590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머신러닝 모델 비교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725460"/>
            <a:ext cx="12902327" cy="3958114"/>
          </a:xfrm>
          <a:prstGeom prst="roundRect">
            <a:avLst>
              <a:gd name="adj" fmla="val 9356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79277" y="2740700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126212" y="2896433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모델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3704392" y="2896433"/>
            <a:ext cx="336030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장점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565946" y="2896433"/>
            <a:ext cx="27166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단점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0783848" y="2896433"/>
            <a:ext cx="27204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적용 시나리오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879277" y="3447217"/>
            <a:ext cx="128718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126212" y="3602950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통계적 방법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3704392" y="3602950"/>
            <a:ext cx="336030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해석 가능/빠른 계산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565946" y="3602950"/>
            <a:ext cx="27166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선형 패턴만 탐지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10783848" y="3602950"/>
            <a:ext cx="27204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명확한 임계값이 있는 경우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879277" y="4153733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126212" y="4309467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에러 급증 탐지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3704392" y="4309467"/>
            <a:ext cx="336030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직관적/빠른 탐지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7565946" y="4309467"/>
            <a:ext cx="27166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단일 지표만 사용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10783848" y="4309467"/>
            <a:ext cx="27204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에러율 모니터링에 특화</a:t>
            </a:r>
            <a:endParaRPr lang="en-US" sz="1900" dirty="0"/>
          </a:p>
        </p:txBody>
      </p:sp>
      <p:sp>
        <p:nvSpPr>
          <p:cNvPr id="19" name="Shape 17"/>
          <p:cNvSpPr/>
          <p:nvPr/>
        </p:nvSpPr>
        <p:spPr>
          <a:xfrm>
            <a:off x="879277" y="4860250"/>
            <a:ext cx="128718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126212" y="5015984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Isolation Forest</a:t>
            </a:r>
            <a:endParaRPr lang="en-US" sz="1900" dirty="0"/>
          </a:p>
        </p:txBody>
      </p:sp>
      <p:sp>
        <p:nvSpPr>
          <p:cNvPr id="21" name="Text 19"/>
          <p:cNvSpPr/>
          <p:nvPr/>
        </p:nvSpPr>
        <p:spPr>
          <a:xfrm>
            <a:off x="3704392" y="5015984"/>
            <a:ext cx="336030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빠른 학습/고차원 처리</a:t>
            </a:r>
            <a:endParaRPr lang="en-US" sz="1900" dirty="0"/>
          </a:p>
        </p:txBody>
      </p:sp>
      <p:sp>
        <p:nvSpPr>
          <p:cNvPr id="22" name="Text 20"/>
          <p:cNvSpPr/>
          <p:nvPr/>
        </p:nvSpPr>
        <p:spPr>
          <a:xfrm>
            <a:off x="7565946" y="5015984"/>
            <a:ext cx="27166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하이퍼파라미터 튜닝 필요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10783848" y="5015984"/>
            <a:ext cx="27204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범용 이상 탐지</a:t>
            </a:r>
            <a:endParaRPr lang="en-US" sz="1900" dirty="0"/>
          </a:p>
        </p:txBody>
      </p:sp>
      <p:sp>
        <p:nvSpPr>
          <p:cNvPr id="24" name="Shape 22"/>
          <p:cNvSpPr/>
          <p:nvPr/>
        </p:nvSpPr>
        <p:spPr>
          <a:xfrm>
            <a:off x="879277" y="5566767"/>
            <a:ext cx="128718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126212" y="5722501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AutoEncoder</a:t>
            </a:r>
            <a:endParaRPr lang="en-US" sz="1900" dirty="0"/>
          </a:p>
        </p:txBody>
      </p:sp>
      <p:sp>
        <p:nvSpPr>
          <p:cNvPr id="26" name="Text 24"/>
          <p:cNvSpPr/>
          <p:nvPr/>
        </p:nvSpPr>
        <p:spPr>
          <a:xfrm>
            <a:off x="3704392" y="5722501"/>
            <a:ext cx="336030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비선형 패턴 학습</a:t>
            </a:r>
            <a:endParaRPr lang="en-US" sz="1900" dirty="0"/>
          </a:p>
        </p:txBody>
      </p:sp>
      <p:sp>
        <p:nvSpPr>
          <p:cNvPr id="27" name="Text 25"/>
          <p:cNvSpPr/>
          <p:nvPr/>
        </p:nvSpPr>
        <p:spPr>
          <a:xfrm>
            <a:off x="7565946" y="5722501"/>
            <a:ext cx="271664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학습 시간 길음/데이터 많아야 함</a:t>
            </a:r>
            <a:endParaRPr lang="en-US" sz="1900" dirty="0"/>
          </a:p>
        </p:txBody>
      </p:sp>
      <p:sp>
        <p:nvSpPr>
          <p:cNvPr id="28" name="Text 26"/>
          <p:cNvSpPr/>
          <p:nvPr/>
        </p:nvSpPr>
        <p:spPr>
          <a:xfrm>
            <a:off x="10783848" y="5722501"/>
            <a:ext cx="27204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복잡한 패턴 탐지</a:t>
            </a: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6591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성능 평가 지표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745462"/>
            <a:ext cx="4136231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30227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정확도 (Accuracy)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41333" y="3513773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(TP + TN) / (TP + TN + FP + FN), 전체 예측 중 올바른 예측 비율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7084" y="2745462"/>
            <a:ext cx="4136231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24381" y="30227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정밀도 (Precision)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5524381" y="3513773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TP / (TP + FP), 이상치로 예측한 것 중 실제 이상치 비율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2745462"/>
            <a:ext cx="4136231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907429" y="30227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재현율 (Recall)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9907429" y="3513773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TP / (TP + FN), 실제 이상치 중 탐지한 비율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4037" y="4827984"/>
            <a:ext cx="6327696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09123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141333" y="510528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F1 점수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141333" y="5596295"/>
            <a:ext cx="57731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 * (Precision * Recall) / (Precision + Recall), 정밀도와 재현율의 조화평균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38549" y="4827984"/>
            <a:ext cx="6327815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715845" y="510528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혼동 행렬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7715845" y="5596295"/>
            <a:ext cx="577322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정상→정상, 정상→이상, 이상→정상, 이상→이상의 분포</a:t>
            </a:r>
            <a:endParaRPr lang="en-US" sz="19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69949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단기 개선 방향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1234321" y="3866436"/>
            <a:ext cx="376582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64037" y="3619619"/>
            <a:ext cx="740569" cy="740569"/>
          </a:xfrm>
          <a:prstGeom prst="roundRect">
            <a:avLst>
              <a:gd name="adj" fmla="val 61736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49179" y="3804761"/>
            <a:ext cx="370284" cy="37028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10853" y="460700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실시간 모니터링 시스템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110853" y="5098018"/>
            <a:ext cx="36425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Kafka, Fluentd를 통한 실시간 로그 수집 및 슬라이딩 윈도우 방식의 실시간 특징 추출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617369" y="3496151"/>
            <a:ext cx="376582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247084" y="3249335"/>
            <a:ext cx="740569" cy="740569"/>
          </a:xfrm>
          <a:prstGeom prst="roundRect">
            <a:avLst>
              <a:gd name="adj" fmla="val 61736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32227" y="3434477"/>
            <a:ext cx="370284" cy="37028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93901" y="423672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다중 서비스 통합 분석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5493901" y="4727734"/>
            <a:ext cx="36425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서비스 간 상관관계 분석 및 분산 추적(Distributed Tracing)을 통한 통합 모니터링</a:t>
            </a:r>
            <a:endParaRPr lang="en-US" sz="1900" dirty="0"/>
          </a:p>
        </p:txBody>
      </p:sp>
      <p:sp>
        <p:nvSpPr>
          <p:cNvPr id="13" name="Shape 9"/>
          <p:cNvSpPr/>
          <p:nvPr/>
        </p:nvSpPr>
        <p:spPr>
          <a:xfrm>
            <a:off x="10000417" y="3125867"/>
            <a:ext cx="376582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630132" y="2879050"/>
            <a:ext cx="740569" cy="740569"/>
          </a:xfrm>
          <a:prstGeom prst="roundRect">
            <a:avLst>
              <a:gd name="adj" fmla="val 61736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15274" y="3064193"/>
            <a:ext cx="370284" cy="370284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6949" y="386643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심층 로그 분석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9876949" y="4357449"/>
            <a:ext cx="36425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BERT, Word2Vec 등을 이용한 로그 메시지 임베딩 및 LSTM 기반 시퀀스 패턴 학습</a:t>
            </a:r>
            <a:endParaRPr lang="en-US" sz="19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69949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중기 개선 방향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1234321" y="3866436"/>
            <a:ext cx="376582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64037" y="3619619"/>
            <a:ext cx="740569" cy="740569"/>
          </a:xfrm>
          <a:prstGeom prst="roundRect">
            <a:avLst>
              <a:gd name="adj" fmla="val 61736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49179" y="3804761"/>
            <a:ext cx="370284" cy="37028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10853" y="460700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앙상블 모델 구축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110853" y="5098018"/>
            <a:ext cx="36425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여러 모델의 예측을 결합하여 정확도 향상. Voting, Weighted Voting, Stacking 방식 적용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617369" y="3496151"/>
            <a:ext cx="376582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247084" y="3249335"/>
            <a:ext cx="740569" cy="740569"/>
          </a:xfrm>
          <a:prstGeom prst="roundRect">
            <a:avLst>
              <a:gd name="adj" fmla="val 61736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32227" y="3434477"/>
            <a:ext cx="370284" cy="37028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93901" y="423672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적응형 임계값 설정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5493901" y="4727734"/>
            <a:ext cx="36425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시간대별, 서비스별 동적 임계값 설정 및 계절성을 고려한 기준선 조정</a:t>
            </a:r>
            <a:endParaRPr lang="en-US" sz="1900" dirty="0"/>
          </a:p>
        </p:txBody>
      </p:sp>
      <p:sp>
        <p:nvSpPr>
          <p:cNvPr id="13" name="Shape 9"/>
          <p:cNvSpPr/>
          <p:nvPr/>
        </p:nvSpPr>
        <p:spPr>
          <a:xfrm>
            <a:off x="10000417" y="3125867"/>
            <a:ext cx="376582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630132" y="2879050"/>
            <a:ext cx="740569" cy="740569"/>
          </a:xfrm>
          <a:prstGeom prst="roundRect">
            <a:avLst>
              <a:gd name="adj" fmla="val 61736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15274" y="3064193"/>
            <a:ext cx="370284" cy="370284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6949" y="386643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루트 원인 분석 (RCA)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9876949" y="4357449"/>
            <a:ext cx="36425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이상치의 근본 원인 파악을 위한 타임라인 분석 및 의존성 그래프 구축</a:t>
            </a:r>
            <a:endParaRPr lang="en-US" sz="19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69949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장기 개선 방향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1234321" y="3866436"/>
            <a:ext cx="376582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64037" y="3619619"/>
            <a:ext cx="740569" cy="740569"/>
          </a:xfrm>
          <a:prstGeom prst="roundRect">
            <a:avLst>
              <a:gd name="adj" fmla="val 61736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49179" y="3804761"/>
            <a:ext cx="370284" cy="37028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10853" y="460700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자동 복구 시스템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110853" y="5098018"/>
            <a:ext cx="36425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이상치 탐지 후 자동으로 문제 해결 시도. 자동 스케일링, 서비스 재시작, 트래픽 라우팅 변경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617369" y="3496151"/>
            <a:ext cx="376582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247084" y="3249335"/>
            <a:ext cx="740569" cy="740569"/>
          </a:xfrm>
          <a:prstGeom prst="roundRect">
            <a:avLst>
              <a:gd name="adj" fmla="val 61736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32227" y="3434477"/>
            <a:ext cx="370284" cy="37028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93901" y="423672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예측적 유지보수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5493901" y="4727734"/>
            <a:ext cx="36425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LSTM, Prophet 등을 이용한 미래 값 예측 및 장애 발생 전 조기 경고</a:t>
            </a:r>
            <a:endParaRPr lang="en-US" sz="1900" dirty="0"/>
          </a:p>
        </p:txBody>
      </p:sp>
      <p:sp>
        <p:nvSpPr>
          <p:cNvPr id="13" name="Shape 9"/>
          <p:cNvSpPr/>
          <p:nvPr/>
        </p:nvSpPr>
        <p:spPr>
          <a:xfrm>
            <a:off x="10000417" y="3125867"/>
            <a:ext cx="376582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630132" y="2879050"/>
            <a:ext cx="740569" cy="740569"/>
          </a:xfrm>
          <a:prstGeom prst="roundRect">
            <a:avLst>
              <a:gd name="adj" fmla="val 61736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15274" y="3064193"/>
            <a:ext cx="370284" cy="370284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6949" y="386643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지식 그래프 구축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9876949" y="4357449"/>
            <a:ext cx="36425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로그, 서비스, 인프라 간 관계를 그래프로 표현하여 이상 패턴 탐지</a:t>
            </a:r>
            <a:endParaRPr lang="en-US" sz="19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2821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기술 스택 확장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107769"/>
            <a:ext cx="4136231" cy="3193494"/>
          </a:xfrm>
          <a:prstGeom prst="roundRect">
            <a:avLst>
              <a:gd name="adj" fmla="val 11596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338506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빅데이터 플랫폼 통합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41333" y="3876080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Apache Spark: 대규모 로그 데이터 분산 처리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141333" y="4752499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Elasticsearch: 로그 검색 및 인덱싱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141333" y="5628918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Kibana: 시각화 대시보드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247084" y="3107769"/>
            <a:ext cx="4136231" cy="3193494"/>
          </a:xfrm>
          <a:prstGeom prst="roundRect">
            <a:avLst>
              <a:gd name="adj" fmla="val 11596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524381" y="338506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MLOps 파이프라인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524381" y="3876080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MLflow: 모델 버전 관리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5524381" y="4357449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자동 재학습: 주기적 모델 재학습 및 배포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5524381" y="5233868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A/B 테스트: 새 모델과 기존 모델 성능 비교</a:t>
            </a:r>
            <a:endParaRPr lang="en-US" sz="1900" dirty="0"/>
          </a:p>
        </p:txBody>
      </p:sp>
      <p:sp>
        <p:nvSpPr>
          <p:cNvPr id="13" name="Shape 11"/>
          <p:cNvSpPr/>
          <p:nvPr/>
        </p:nvSpPr>
        <p:spPr>
          <a:xfrm>
            <a:off x="9630132" y="3107769"/>
            <a:ext cx="4136231" cy="3193494"/>
          </a:xfrm>
          <a:prstGeom prst="roundRect">
            <a:avLst>
              <a:gd name="adj" fmla="val 11596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907429" y="338506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클라우드 네이티브 통합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9907429" y="3876080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Kubernetes: 컨테이너 오케스트레이션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9907429" y="4752499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Prometheus + Grafana: 메트릭 수집 및 시각화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9907429" y="5628918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Jaeger: 분산 추적</a:t>
            </a:r>
            <a:endParaRPr lang="en-US" sz="19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3653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결론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62104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핵심 기여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334226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Spring Boot 로그 데이터를 활용한 이상치 탐지 시스템을 구축하였습니다. 통계적 방법과 머신러닝 기반 방법을 결합하여 다양한 이상 패턴을 탐지할 수 있는 시스템을 구현하였으며, 80% 학습 / 10% 검증 / 10% 테스트로 데이터를 분할하여 모델의 성능을 평가할 수 있도록 하였습니다.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8896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향후 계획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864037" y="5602843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실시간 모니터링, 다중 서비스 통합 분석, 자동 복구 시스템 등의 개선을 통해 더욱 강력한 이상 탐지 및 대응 시스템으로 발전시킬 수 있을 것으로 기대됩니다.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96988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Spring Boot 로그 기반 이상치 탐지 시스템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271176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통계적 방법과 머신러닝을 결합한 자동화된 이상 탐지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3384471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충북대학교 산업인공지능학과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437" y="405717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2025254011 김완수</a:t>
            </a:r>
            <a:endParaRPr lang="en-US" sz="190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4729877"/>
            <a:ext cx="7415927" cy="25298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621" y="612577"/>
            <a:ext cx="6680835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IT 인프라 모니터링의 근본적 한계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79621" y="1788081"/>
            <a:ext cx="2474952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현재 상황의 문제점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779621" y="2320052"/>
            <a:ext cx="6263878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대규모 로그 데이터에서 이상 패턴을 수동으로 탐지하기 어려움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79621" y="2754273"/>
            <a:ext cx="6263878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장애 발생 후에야 문제를 인지하는 사후 대응 방식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79621" y="3188494"/>
            <a:ext cx="6263878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다양한 서비스(manager, user, research 등)의 로그를 통합 분석 필요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79621" y="3979069"/>
            <a:ext cx="6263878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실시간 이상 탐지 및 조기 경고 시스템 부재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4521" y="1815941"/>
            <a:ext cx="6263878" cy="626387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3677" y="868561"/>
            <a:ext cx="5357336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연구 목표 및 기대 효과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843677" y="2020372"/>
            <a:ext cx="6351032" cy="2742724"/>
          </a:xfrm>
          <a:prstGeom prst="roundRect">
            <a:avLst>
              <a:gd name="adj" fmla="val 13185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107519" y="2284214"/>
            <a:ext cx="723186" cy="723186"/>
          </a:xfrm>
          <a:prstGeom prst="roundRect">
            <a:avLst>
              <a:gd name="adj" fmla="val 12642786"/>
            </a:avLst>
          </a:prstGeom>
          <a:solidFill>
            <a:srgbClr val="16FFBB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06354" y="2483048"/>
            <a:ext cx="325398" cy="32539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07519" y="3248382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자동화된 이상 탐지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107519" y="3727728"/>
            <a:ext cx="5823347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Spring Boot 애플리케이션 로그를 자동으로 분석하여 이상 패턴을 탐지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7435691" y="2020372"/>
            <a:ext cx="6351032" cy="2742724"/>
          </a:xfrm>
          <a:prstGeom prst="roundRect">
            <a:avLst>
              <a:gd name="adj" fmla="val 13185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99534" y="2284214"/>
            <a:ext cx="723186" cy="723186"/>
          </a:xfrm>
          <a:prstGeom prst="roundRect">
            <a:avLst>
              <a:gd name="adj" fmla="val 12642786"/>
            </a:avLst>
          </a:prstGeom>
          <a:solidFill>
            <a:srgbClr val="29DDDA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8368" y="2483048"/>
            <a:ext cx="325398" cy="32539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99534" y="3248382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다중 방법론 통합</a:t>
            </a:r>
            <a:endParaRPr lang="en-US" sz="2100" dirty="0"/>
          </a:p>
        </p:txBody>
      </p:sp>
      <p:sp>
        <p:nvSpPr>
          <p:cNvPr id="12" name="Text 8"/>
          <p:cNvSpPr/>
          <p:nvPr/>
        </p:nvSpPr>
        <p:spPr>
          <a:xfrm>
            <a:off x="7699534" y="3727728"/>
            <a:ext cx="5823347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통계적 방법과 머신러닝 기반 방법을 결합하여 탐지 정확도 향상</a:t>
            </a:r>
            <a:endParaRPr lang="en-US" sz="1850" dirty="0"/>
          </a:p>
        </p:txBody>
      </p:sp>
      <p:sp>
        <p:nvSpPr>
          <p:cNvPr id="13" name="Shape 9"/>
          <p:cNvSpPr/>
          <p:nvPr/>
        </p:nvSpPr>
        <p:spPr>
          <a:xfrm>
            <a:off x="843677" y="5004078"/>
            <a:ext cx="6351032" cy="2356961"/>
          </a:xfrm>
          <a:prstGeom prst="roundRect">
            <a:avLst>
              <a:gd name="adj" fmla="val 15343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1107519" y="5267920"/>
            <a:ext cx="723186" cy="723186"/>
          </a:xfrm>
          <a:prstGeom prst="roundRect">
            <a:avLst>
              <a:gd name="adj" fmla="val 12642786"/>
            </a:avLst>
          </a:prstGeom>
          <a:solidFill>
            <a:srgbClr val="37A7E7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06354" y="5466755"/>
            <a:ext cx="325398" cy="32539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107519" y="6232088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조기 경고 시스템</a:t>
            </a:r>
            <a:endParaRPr lang="en-US" sz="2100" dirty="0"/>
          </a:p>
        </p:txBody>
      </p:sp>
      <p:sp>
        <p:nvSpPr>
          <p:cNvPr id="17" name="Text 12"/>
          <p:cNvSpPr/>
          <p:nvPr/>
        </p:nvSpPr>
        <p:spPr>
          <a:xfrm>
            <a:off x="1107519" y="6711434"/>
            <a:ext cx="5823347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문제 발생 전에 이상 징후를 감지하여 사전 대응 가능</a:t>
            </a:r>
            <a:endParaRPr lang="en-US" sz="1850" dirty="0"/>
          </a:p>
        </p:txBody>
      </p:sp>
      <p:sp>
        <p:nvSpPr>
          <p:cNvPr id="18" name="Shape 13"/>
          <p:cNvSpPr/>
          <p:nvPr/>
        </p:nvSpPr>
        <p:spPr>
          <a:xfrm>
            <a:off x="7435691" y="5004078"/>
            <a:ext cx="6351032" cy="2356961"/>
          </a:xfrm>
          <a:prstGeom prst="roundRect">
            <a:avLst>
              <a:gd name="adj" fmla="val 15343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99534" y="5267920"/>
            <a:ext cx="723186" cy="723186"/>
          </a:xfrm>
          <a:prstGeom prst="roundRect">
            <a:avLst>
              <a:gd name="adj" fmla="val 12642786"/>
            </a:avLst>
          </a:prstGeom>
          <a:solidFill>
            <a:srgbClr val="091231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98368" y="5466755"/>
            <a:ext cx="325398" cy="325398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99534" y="6232088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확장 가능한 시스템</a:t>
            </a:r>
            <a:endParaRPr lang="en-US" sz="2100" dirty="0"/>
          </a:p>
        </p:txBody>
      </p:sp>
      <p:sp>
        <p:nvSpPr>
          <p:cNvPr id="22" name="Text 16"/>
          <p:cNvSpPr/>
          <p:nvPr/>
        </p:nvSpPr>
        <p:spPr>
          <a:xfrm>
            <a:off x="7699534" y="6711434"/>
            <a:ext cx="5823347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다양한 로그 형식과 서비스에 적용 가능한 범용 시스템 구축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6500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데이터셋 설명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2679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데이터 소스 및 규모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85762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위치: /pattern/prelog/logs/backup/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33899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형식: Spring Boot 애플리케이션 로그 파일 (.log)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82036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총 로그 파일 수: 100개 이상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30173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파일 크기: 수 KB ~ 수백 MB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578310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로그 라인 수: 수백 ~ 수만 라인/파일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32679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서비스 유형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7623929" y="385762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manager, user, research, smeta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623929" y="433899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code, cert, gateway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23929" y="482036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eureka, fs 등 9가지 서비스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047" y="594003"/>
            <a:ext cx="4800243" cy="600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로그 형식 및 구조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56047" y="1280398"/>
            <a:ext cx="2400062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표준 로그 형식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756047" y="1904405"/>
            <a:ext cx="13118306" cy="669369"/>
          </a:xfrm>
          <a:prstGeom prst="roundRect">
            <a:avLst>
              <a:gd name="adj" fmla="val 48407"/>
            </a:avLst>
          </a:prstGeom>
          <a:solidFill>
            <a:srgbClr val="171528"/>
          </a:solidFill>
          <a:ln/>
        </p:spPr>
      </p:sp>
      <p:sp>
        <p:nvSpPr>
          <p:cNvPr id="5" name="Shape 3"/>
          <p:cNvSpPr/>
          <p:nvPr/>
        </p:nvSpPr>
        <p:spPr>
          <a:xfrm>
            <a:off x="745331" y="1904405"/>
            <a:ext cx="13139738" cy="669369"/>
          </a:xfrm>
          <a:prstGeom prst="roundRect">
            <a:avLst>
              <a:gd name="adj" fmla="val 4841"/>
            </a:avLst>
          </a:prstGeom>
          <a:solidFill>
            <a:srgbClr val="171528"/>
          </a:solidFill>
          <a:ln/>
        </p:spPr>
      </p:sp>
      <p:sp>
        <p:nvSpPr>
          <p:cNvPr id="6" name="Text 4"/>
          <p:cNvSpPr/>
          <p:nvPr/>
        </p:nvSpPr>
        <p:spPr>
          <a:xfrm>
            <a:off x="961311" y="2066330"/>
            <a:ext cx="12707779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2025-07-02 15:59:36.514  INFO 12185 --- [           main] k.r.b.f.c.Application                    : Starting Application using Java 17.0.14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56047" y="2924720"/>
            <a:ext cx="13118306" cy="34528"/>
          </a:xfrm>
          <a:prstGeom prst="rect">
            <a:avLst/>
          </a:prstGeom>
          <a:solidFill>
            <a:srgbClr val="E0E4E6">
              <a:alpha val="5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756047" y="3283148"/>
            <a:ext cx="2400062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로그 구성 요소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56047" y="3907155"/>
            <a:ext cx="13118306" cy="3734276"/>
          </a:xfrm>
          <a:prstGeom prst="roundRect">
            <a:avLst>
              <a:gd name="adj" fmla="val 867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63667" y="3914775"/>
            <a:ext cx="13103066" cy="6198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79765" y="4051935"/>
            <a:ext cx="349508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타임스탬프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4914424" y="4051935"/>
            <a:ext cx="873633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2025-07-02 15:59:36.514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63667" y="4534614"/>
            <a:ext cx="13103066" cy="6198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79765" y="4671774"/>
            <a:ext cx="349508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로그 레벨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4914424" y="4671774"/>
            <a:ext cx="873633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INFO, WARN, ERROR, DEBUG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63667" y="5154454"/>
            <a:ext cx="13103066" cy="6198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79765" y="5291614"/>
            <a:ext cx="349508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프로세스 ID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4914424" y="5291614"/>
            <a:ext cx="873633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12185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63667" y="5774293"/>
            <a:ext cx="13103066" cy="6198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79765" y="5911453"/>
            <a:ext cx="349508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스레드명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4914424" y="5911453"/>
            <a:ext cx="873633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main, http-nio-8080-exec-1</a:t>
            </a:r>
            <a:endParaRPr lang="en-US" sz="1700" dirty="0"/>
          </a:p>
        </p:txBody>
      </p:sp>
      <p:sp>
        <p:nvSpPr>
          <p:cNvPr id="22" name="Shape 20"/>
          <p:cNvSpPr/>
          <p:nvPr/>
        </p:nvSpPr>
        <p:spPr>
          <a:xfrm>
            <a:off x="763667" y="6394132"/>
            <a:ext cx="13103066" cy="6198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979765" y="6531293"/>
            <a:ext cx="349508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클래스 경로</a:t>
            </a:r>
            <a:endParaRPr lang="en-US" sz="1700" dirty="0"/>
          </a:p>
        </p:txBody>
      </p:sp>
      <p:sp>
        <p:nvSpPr>
          <p:cNvPr id="24" name="Text 22"/>
          <p:cNvSpPr/>
          <p:nvPr/>
        </p:nvSpPr>
        <p:spPr>
          <a:xfrm>
            <a:off x="4914424" y="6531293"/>
            <a:ext cx="873633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k.r.b.f.c.Application</a:t>
            </a:r>
            <a:endParaRPr lang="en-US" sz="1700" dirty="0"/>
          </a:p>
        </p:txBody>
      </p:sp>
      <p:sp>
        <p:nvSpPr>
          <p:cNvPr id="25" name="Shape 23"/>
          <p:cNvSpPr/>
          <p:nvPr/>
        </p:nvSpPr>
        <p:spPr>
          <a:xfrm>
            <a:off x="763667" y="7013972"/>
            <a:ext cx="13103066" cy="6198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979765" y="7151132"/>
            <a:ext cx="349508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메시지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4914424" y="7151132"/>
            <a:ext cx="8736330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Starting Application...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1129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전체 시스템 아키텍처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1990844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01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2379940"/>
            <a:ext cx="4136231" cy="30480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5" name="Text 3"/>
          <p:cNvSpPr/>
          <p:nvPr/>
        </p:nvSpPr>
        <p:spPr>
          <a:xfrm>
            <a:off x="864037" y="256424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로그 파일 수집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864037" y="3055263"/>
            <a:ext cx="413623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logs/backup/*.log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5247084" y="1990844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02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247084" y="2379940"/>
            <a:ext cx="4136231" cy="30480"/>
          </a:xfrm>
          <a:prstGeom prst="rect">
            <a:avLst/>
          </a:prstGeom>
          <a:solidFill>
            <a:srgbClr val="29DDDA"/>
          </a:solidFill>
          <a:ln/>
        </p:spPr>
      </p:sp>
      <p:sp>
        <p:nvSpPr>
          <p:cNvPr id="9" name="Text 7"/>
          <p:cNvSpPr/>
          <p:nvPr/>
        </p:nvSpPr>
        <p:spPr>
          <a:xfrm>
            <a:off x="5247084" y="256424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로그 파싱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247084" y="3055263"/>
            <a:ext cx="413623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정규표현식 기반 파싱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630132" y="1990844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03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630132" y="2379940"/>
            <a:ext cx="4136231" cy="30480"/>
          </a:xfrm>
          <a:prstGeom prst="rect">
            <a:avLst/>
          </a:prstGeom>
          <a:solidFill>
            <a:srgbClr val="37A7E7"/>
          </a:solidFill>
          <a:ln/>
        </p:spPr>
      </p:sp>
      <p:sp>
        <p:nvSpPr>
          <p:cNvPr id="13" name="Text 11"/>
          <p:cNvSpPr/>
          <p:nvPr/>
        </p:nvSpPr>
        <p:spPr>
          <a:xfrm>
            <a:off x="9630132" y="256424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특징 추출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9630132" y="3055263"/>
            <a:ext cx="413623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시간 윈도우별 집계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864037" y="3882271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04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864037" y="4271367"/>
            <a:ext cx="4136231" cy="30480"/>
          </a:xfrm>
          <a:prstGeom prst="rect">
            <a:avLst/>
          </a:prstGeom>
          <a:solidFill>
            <a:srgbClr val="091231"/>
          </a:solidFill>
          <a:ln/>
        </p:spPr>
      </p:sp>
      <p:sp>
        <p:nvSpPr>
          <p:cNvPr id="17" name="Text 15"/>
          <p:cNvSpPr/>
          <p:nvPr/>
        </p:nvSpPr>
        <p:spPr>
          <a:xfrm>
            <a:off x="864037" y="445567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데이터 분할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864037" y="4946690"/>
            <a:ext cx="413623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80% 학습 / 10% 검증 / 10% 테스트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5247084" y="3882271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05</a:t>
            </a:r>
            <a:endParaRPr lang="en-US" sz="1900" dirty="0"/>
          </a:p>
        </p:txBody>
      </p:sp>
      <p:sp>
        <p:nvSpPr>
          <p:cNvPr id="20" name="Shape 18"/>
          <p:cNvSpPr/>
          <p:nvPr/>
        </p:nvSpPr>
        <p:spPr>
          <a:xfrm>
            <a:off x="5247084" y="4271367"/>
            <a:ext cx="4136231" cy="30480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21" name="Text 19"/>
          <p:cNvSpPr/>
          <p:nvPr/>
        </p:nvSpPr>
        <p:spPr>
          <a:xfrm>
            <a:off x="5247084" y="445567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모델 학습</a:t>
            </a:r>
            <a:endParaRPr lang="en-US" sz="2150" dirty="0"/>
          </a:p>
        </p:txBody>
      </p:sp>
      <p:sp>
        <p:nvSpPr>
          <p:cNvPr id="22" name="Text 20"/>
          <p:cNvSpPr/>
          <p:nvPr/>
        </p:nvSpPr>
        <p:spPr>
          <a:xfrm>
            <a:off x="5247084" y="4946690"/>
            <a:ext cx="413623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기준선 통계 및 ML 모델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9630132" y="3882271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06</a:t>
            </a:r>
            <a:endParaRPr lang="en-US" sz="1900" dirty="0"/>
          </a:p>
        </p:txBody>
      </p:sp>
      <p:sp>
        <p:nvSpPr>
          <p:cNvPr id="24" name="Shape 22"/>
          <p:cNvSpPr/>
          <p:nvPr/>
        </p:nvSpPr>
        <p:spPr>
          <a:xfrm>
            <a:off x="9630132" y="4271367"/>
            <a:ext cx="4136231" cy="30480"/>
          </a:xfrm>
          <a:prstGeom prst="rect">
            <a:avLst/>
          </a:prstGeom>
          <a:solidFill>
            <a:srgbClr val="29DDDA"/>
          </a:solidFill>
          <a:ln/>
        </p:spPr>
      </p:sp>
      <p:sp>
        <p:nvSpPr>
          <p:cNvPr id="25" name="Text 23"/>
          <p:cNvSpPr/>
          <p:nvPr/>
        </p:nvSpPr>
        <p:spPr>
          <a:xfrm>
            <a:off x="9630132" y="445567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이상치 탐지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9630132" y="4946690"/>
            <a:ext cx="413623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다중 방법론 적용</a:t>
            </a:r>
            <a:endParaRPr lang="en-US" sz="1900" dirty="0"/>
          </a:p>
        </p:txBody>
      </p:sp>
      <p:sp>
        <p:nvSpPr>
          <p:cNvPr id="27" name="Text 25"/>
          <p:cNvSpPr/>
          <p:nvPr/>
        </p:nvSpPr>
        <p:spPr>
          <a:xfrm>
            <a:off x="864037" y="5773698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07</a:t>
            </a:r>
            <a:endParaRPr lang="en-US" sz="1900" dirty="0"/>
          </a:p>
        </p:txBody>
      </p:sp>
      <p:sp>
        <p:nvSpPr>
          <p:cNvPr id="28" name="Shape 26"/>
          <p:cNvSpPr/>
          <p:nvPr/>
        </p:nvSpPr>
        <p:spPr>
          <a:xfrm>
            <a:off x="864037" y="6162794"/>
            <a:ext cx="12902327" cy="30480"/>
          </a:xfrm>
          <a:prstGeom prst="rect">
            <a:avLst/>
          </a:prstGeom>
          <a:solidFill>
            <a:srgbClr val="37A7E7"/>
          </a:solidFill>
          <a:ln/>
        </p:spPr>
      </p:sp>
      <p:sp>
        <p:nvSpPr>
          <p:cNvPr id="29" name="Text 27"/>
          <p:cNvSpPr/>
          <p:nvPr/>
        </p:nvSpPr>
        <p:spPr>
          <a:xfrm>
            <a:off x="864037" y="634710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결과 리포트</a:t>
            </a:r>
            <a:endParaRPr lang="en-US" sz="2150" dirty="0"/>
          </a:p>
        </p:txBody>
      </p:sp>
      <p:sp>
        <p:nvSpPr>
          <p:cNvPr id="30" name="Text 28"/>
          <p:cNvSpPr/>
          <p:nvPr/>
        </p:nvSpPr>
        <p:spPr>
          <a:xfrm>
            <a:off x="864037" y="683811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CSV 파일 및 모델 저장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6500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데이터 전처리 과정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2679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파싱 단계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85762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정규표현식 기반 파싱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33899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타임스탐프 변환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82036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에러 키워드 탐지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30173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메타데이터 추출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32679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특징 추출 단계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7623929" y="385762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시간 윈도우 단위 집계 (10분)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433899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통계 특징 계산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623929" y="482036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에러/경고/정보 로그 수 및 비율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23929" y="530173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고유 클래스/스레드 수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7623929" y="578310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예외 발생 횟수 및 비율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229" y="539948"/>
            <a:ext cx="4719518" cy="545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추출되는 특징 (Features)</a:t>
            </a:r>
            <a:endParaRPr lang="en-US" sz="3400" dirty="0"/>
          </a:p>
        </p:txBody>
      </p:sp>
      <p:sp>
        <p:nvSpPr>
          <p:cNvPr id="3" name="Shape 1"/>
          <p:cNvSpPr/>
          <p:nvPr/>
        </p:nvSpPr>
        <p:spPr>
          <a:xfrm>
            <a:off x="687229" y="1478042"/>
            <a:ext cx="13255943" cy="6228398"/>
          </a:xfrm>
          <a:prstGeom prst="roundRect">
            <a:avLst>
              <a:gd name="adj" fmla="val 472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94849" y="1485662"/>
            <a:ext cx="13240702" cy="5648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891302" y="1611035"/>
            <a:ext cx="291369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특징명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4205288" y="1611035"/>
            <a:ext cx="489596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설명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9501545" y="1611035"/>
            <a:ext cx="423767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계산 방법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694849" y="2050494"/>
            <a:ext cx="13240702" cy="56483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891302" y="2175867"/>
            <a:ext cx="291369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total_logs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4205288" y="2175867"/>
            <a:ext cx="489596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윈도우 내 총 로그 수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9501545" y="2175867"/>
            <a:ext cx="423767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len(window_df)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694849" y="2615327"/>
            <a:ext cx="13240702" cy="5648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891302" y="2740700"/>
            <a:ext cx="291369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error_count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4205288" y="2740700"/>
            <a:ext cx="489596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에러 로그 수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9501545" y="2740700"/>
            <a:ext cx="423767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is_error.sum()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694849" y="3180159"/>
            <a:ext cx="13240702" cy="56483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891302" y="3305532"/>
            <a:ext cx="291369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error_rate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4205288" y="3305532"/>
            <a:ext cx="489596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에러 비율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9501545" y="3305532"/>
            <a:ext cx="423767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error_count / total_logs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694849" y="3744992"/>
            <a:ext cx="13240702" cy="5648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891302" y="3870365"/>
            <a:ext cx="291369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warn_count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4205288" y="3870365"/>
            <a:ext cx="489596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경고 로그 수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9501545" y="3870365"/>
            <a:ext cx="423767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level == 'WARN'</a:t>
            </a:r>
            <a:endParaRPr lang="en-US" sz="1500" dirty="0"/>
          </a:p>
        </p:txBody>
      </p:sp>
      <p:sp>
        <p:nvSpPr>
          <p:cNvPr id="24" name="Shape 22"/>
          <p:cNvSpPr/>
          <p:nvPr/>
        </p:nvSpPr>
        <p:spPr>
          <a:xfrm>
            <a:off x="694849" y="4309824"/>
            <a:ext cx="13240702" cy="56483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891302" y="4435197"/>
            <a:ext cx="291369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warn_rate</a:t>
            </a:r>
            <a:endParaRPr lang="en-US" sz="1500" dirty="0"/>
          </a:p>
        </p:txBody>
      </p:sp>
      <p:sp>
        <p:nvSpPr>
          <p:cNvPr id="26" name="Text 24"/>
          <p:cNvSpPr/>
          <p:nvPr/>
        </p:nvSpPr>
        <p:spPr>
          <a:xfrm>
            <a:off x="4205288" y="4435197"/>
            <a:ext cx="489596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경고 비율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9501545" y="4435197"/>
            <a:ext cx="423767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warn_count / total_logs</a:t>
            </a:r>
            <a:endParaRPr lang="en-US" sz="1500" dirty="0"/>
          </a:p>
        </p:txBody>
      </p:sp>
      <p:sp>
        <p:nvSpPr>
          <p:cNvPr id="28" name="Shape 26"/>
          <p:cNvSpPr/>
          <p:nvPr/>
        </p:nvSpPr>
        <p:spPr>
          <a:xfrm>
            <a:off x="694849" y="4874657"/>
            <a:ext cx="13240702" cy="5648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891302" y="5000030"/>
            <a:ext cx="291369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unique_classes</a:t>
            </a:r>
            <a:endParaRPr lang="en-US" sz="1500" dirty="0"/>
          </a:p>
        </p:txBody>
      </p:sp>
      <p:sp>
        <p:nvSpPr>
          <p:cNvPr id="30" name="Text 28"/>
          <p:cNvSpPr/>
          <p:nvPr/>
        </p:nvSpPr>
        <p:spPr>
          <a:xfrm>
            <a:off x="4205288" y="5000030"/>
            <a:ext cx="489596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고유 클래스 수</a:t>
            </a:r>
            <a:endParaRPr lang="en-US" sz="1500" dirty="0"/>
          </a:p>
        </p:txBody>
      </p:sp>
      <p:sp>
        <p:nvSpPr>
          <p:cNvPr id="31" name="Text 29"/>
          <p:cNvSpPr/>
          <p:nvPr/>
        </p:nvSpPr>
        <p:spPr>
          <a:xfrm>
            <a:off x="9501545" y="5000030"/>
            <a:ext cx="423767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class_path.nunique()</a:t>
            </a:r>
            <a:endParaRPr lang="en-US" sz="1500" dirty="0"/>
          </a:p>
        </p:txBody>
      </p:sp>
      <p:sp>
        <p:nvSpPr>
          <p:cNvPr id="32" name="Shape 30"/>
          <p:cNvSpPr/>
          <p:nvPr/>
        </p:nvSpPr>
        <p:spPr>
          <a:xfrm>
            <a:off x="694849" y="5439489"/>
            <a:ext cx="13240702" cy="56483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891302" y="5564862"/>
            <a:ext cx="291369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unique_threads</a:t>
            </a:r>
            <a:endParaRPr lang="en-US" sz="1500" dirty="0"/>
          </a:p>
        </p:txBody>
      </p:sp>
      <p:sp>
        <p:nvSpPr>
          <p:cNvPr id="34" name="Text 32"/>
          <p:cNvSpPr/>
          <p:nvPr/>
        </p:nvSpPr>
        <p:spPr>
          <a:xfrm>
            <a:off x="4205288" y="5564862"/>
            <a:ext cx="489596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고유 스레드 수</a:t>
            </a:r>
            <a:endParaRPr lang="en-US" sz="1500" dirty="0"/>
          </a:p>
        </p:txBody>
      </p:sp>
      <p:sp>
        <p:nvSpPr>
          <p:cNvPr id="35" name="Text 33"/>
          <p:cNvSpPr/>
          <p:nvPr/>
        </p:nvSpPr>
        <p:spPr>
          <a:xfrm>
            <a:off x="9501545" y="5564862"/>
            <a:ext cx="423767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thread.nunique()</a:t>
            </a:r>
            <a:endParaRPr lang="en-US" sz="1500" dirty="0"/>
          </a:p>
        </p:txBody>
      </p:sp>
      <p:sp>
        <p:nvSpPr>
          <p:cNvPr id="36" name="Shape 34"/>
          <p:cNvSpPr/>
          <p:nvPr/>
        </p:nvSpPr>
        <p:spPr>
          <a:xfrm>
            <a:off x="694849" y="6004322"/>
            <a:ext cx="13240702" cy="5648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891302" y="6129695"/>
            <a:ext cx="291369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avg_message_length</a:t>
            </a:r>
            <a:endParaRPr lang="en-US" sz="1500" dirty="0"/>
          </a:p>
        </p:txBody>
      </p:sp>
      <p:sp>
        <p:nvSpPr>
          <p:cNvPr id="38" name="Text 36"/>
          <p:cNvSpPr/>
          <p:nvPr/>
        </p:nvSpPr>
        <p:spPr>
          <a:xfrm>
            <a:off x="4205288" y="6129695"/>
            <a:ext cx="489596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평균 메시지 길이</a:t>
            </a:r>
            <a:endParaRPr lang="en-US" sz="1500" dirty="0"/>
          </a:p>
        </p:txBody>
      </p:sp>
      <p:sp>
        <p:nvSpPr>
          <p:cNvPr id="39" name="Text 37"/>
          <p:cNvSpPr/>
          <p:nvPr/>
        </p:nvSpPr>
        <p:spPr>
          <a:xfrm>
            <a:off x="9501545" y="6129695"/>
            <a:ext cx="423767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message_length.mean()</a:t>
            </a:r>
            <a:endParaRPr lang="en-US" sz="1500" dirty="0"/>
          </a:p>
        </p:txBody>
      </p:sp>
      <p:sp>
        <p:nvSpPr>
          <p:cNvPr id="40" name="Shape 38"/>
          <p:cNvSpPr/>
          <p:nvPr/>
        </p:nvSpPr>
        <p:spPr>
          <a:xfrm>
            <a:off x="694849" y="6569154"/>
            <a:ext cx="13240702" cy="56483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891302" y="6694527"/>
            <a:ext cx="291369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exception_count</a:t>
            </a:r>
            <a:endParaRPr lang="en-US" sz="1500" dirty="0"/>
          </a:p>
        </p:txBody>
      </p:sp>
      <p:sp>
        <p:nvSpPr>
          <p:cNvPr id="42" name="Text 40"/>
          <p:cNvSpPr/>
          <p:nvPr/>
        </p:nvSpPr>
        <p:spPr>
          <a:xfrm>
            <a:off x="4205288" y="6694527"/>
            <a:ext cx="489596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예외 발생 횟수</a:t>
            </a:r>
            <a:endParaRPr lang="en-US" sz="1500" dirty="0"/>
          </a:p>
        </p:txBody>
      </p:sp>
      <p:sp>
        <p:nvSpPr>
          <p:cNvPr id="43" name="Text 41"/>
          <p:cNvSpPr/>
          <p:nvPr/>
        </p:nvSpPr>
        <p:spPr>
          <a:xfrm>
            <a:off x="9501545" y="6694527"/>
            <a:ext cx="423767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has_exception.sum()</a:t>
            </a:r>
            <a:endParaRPr lang="en-US" sz="1500" dirty="0"/>
          </a:p>
        </p:txBody>
      </p:sp>
      <p:sp>
        <p:nvSpPr>
          <p:cNvPr id="44" name="Shape 42"/>
          <p:cNvSpPr/>
          <p:nvPr/>
        </p:nvSpPr>
        <p:spPr>
          <a:xfrm>
            <a:off x="694849" y="7133987"/>
            <a:ext cx="13240702" cy="5648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891302" y="7259360"/>
            <a:ext cx="291369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exception_rate</a:t>
            </a:r>
            <a:endParaRPr lang="en-US" sz="1500" dirty="0"/>
          </a:p>
        </p:txBody>
      </p:sp>
      <p:sp>
        <p:nvSpPr>
          <p:cNvPr id="46" name="Text 44"/>
          <p:cNvSpPr/>
          <p:nvPr/>
        </p:nvSpPr>
        <p:spPr>
          <a:xfrm>
            <a:off x="4205288" y="7259360"/>
            <a:ext cx="489596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예외 발생 비율</a:t>
            </a:r>
            <a:endParaRPr lang="en-US" sz="1500" dirty="0"/>
          </a:p>
        </p:txBody>
      </p:sp>
      <p:sp>
        <p:nvSpPr>
          <p:cNvPr id="47" name="Text 45"/>
          <p:cNvSpPr/>
          <p:nvPr/>
        </p:nvSpPr>
        <p:spPr>
          <a:xfrm>
            <a:off x="9501545" y="7259360"/>
            <a:ext cx="423767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exception_count / total_logs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2025-11-30T13:32:40Z</dcterms:created>
  <dcterms:modified xsi:type="dcterms:W3CDTF">2025-11-30T13:32:40Z</dcterms:modified>
</cp:coreProperties>
</file>